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362" r:id="rId5"/>
    <p:sldId id="360" r:id="rId6"/>
    <p:sldId id="359" r:id="rId7"/>
    <p:sldId id="266" r:id="rId8"/>
    <p:sldId id="259" r:id="rId9"/>
    <p:sldId id="276" r:id="rId10"/>
    <p:sldId id="303" r:id="rId11"/>
    <p:sldId id="339" r:id="rId12"/>
    <p:sldId id="304" r:id="rId13"/>
    <p:sldId id="277" r:id="rId14"/>
    <p:sldId id="340" r:id="rId15"/>
    <p:sldId id="307" r:id="rId16"/>
    <p:sldId id="278" r:id="rId17"/>
    <p:sldId id="279" r:id="rId18"/>
    <p:sldId id="281" r:id="rId19"/>
    <p:sldId id="282" r:id="rId20"/>
    <p:sldId id="306" r:id="rId21"/>
    <p:sldId id="305" r:id="rId22"/>
    <p:sldId id="308" r:id="rId23"/>
    <p:sldId id="341" r:id="rId24"/>
    <p:sldId id="283" r:id="rId25"/>
    <p:sldId id="284" r:id="rId26"/>
    <p:sldId id="310" r:id="rId27"/>
    <p:sldId id="313" r:id="rId28"/>
    <p:sldId id="312" r:id="rId29"/>
    <p:sldId id="311" r:id="rId30"/>
    <p:sldId id="342" r:id="rId31"/>
    <p:sldId id="309" r:id="rId32"/>
    <p:sldId id="314" r:id="rId33"/>
    <p:sldId id="315" r:id="rId34"/>
    <p:sldId id="316" r:id="rId35"/>
    <p:sldId id="323" r:id="rId36"/>
    <p:sldId id="318" r:id="rId37"/>
    <p:sldId id="322" r:id="rId38"/>
    <p:sldId id="324" r:id="rId39"/>
    <p:sldId id="319" r:id="rId40"/>
    <p:sldId id="320" r:id="rId41"/>
    <p:sldId id="321" r:id="rId42"/>
    <p:sldId id="343" r:id="rId43"/>
    <p:sldId id="317" r:id="rId44"/>
    <p:sldId id="325" r:id="rId45"/>
    <p:sldId id="326" r:id="rId46"/>
    <p:sldId id="330" r:id="rId47"/>
    <p:sldId id="329" r:id="rId48"/>
    <p:sldId id="328" r:id="rId49"/>
    <p:sldId id="327" r:id="rId50"/>
    <p:sldId id="344" r:id="rId51"/>
    <p:sldId id="331" r:id="rId52"/>
    <p:sldId id="332" r:id="rId53"/>
    <p:sldId id="333" r:id="rId54"/>
    <p:sldId id="338" r:id="rId55"/>
    <p:sldId id="337" r:id="rId56"/>
    <p:sldId id="336" r:id="rId57"/>
    <p:sldId id="334" r:id="rId58"/>
    <p:sldId id="345" r:id="rId59"/>
    <p:sldId id="335" r:id="rId60"/>
    <p:sldId id="346" r:id="rId61"/>
    <p:sldId id="347" r:id="rId62"/>
    <p:sldId id="352" r:id="rId63"/>
    <p:sldId id="361" r:id="rId64"/>
    <p:sldId id="351" r:id="rId65"/>
    <p:sldId id="348" r:id="rId66"/>
    <p:sldId id="350" r:id="rId67"/>
    <p:sldId id="349" r:id="rId68"/>
    <p:sldId id="355" r:id="rId69"/>
    <p:sldId id="354" r:id="rId70"/>
    <p:sldId id="357" r:id="rId71"/>
    <p:sldId id="358" r:id="rId72"/>
    <p:sldId id="356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78" y="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baseline for resources</a:t>
            </a:r>
          </a:p>
          <a:p>
            <a:r>
              <a:rPr lang="en-US" dirty="0"/>
              <a:t>Create and handle alerts</a:t>
            </a:r>
          </a:p>
          <a:p>
            <a:r>
              <a:rPr lang="en-US" dirty="0"/>
              <a:t>Analyze alerts across subscriptions</a:t>
            </a:r>
          </a:p>
          <a:p>
            <a:r>
              <a:rPr lang="en-US" dirty="0"/>
              <a:t>Analyze metrics across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66160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Utilization,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action groups</a:t>
            </a:r>
          </a:p>
          <a:p>
            <a:r>
              <a:rPr lang="en-US" dirty="0"/>
              <a:t>Monitor for unused resources</a:t>
            </a:r>
          </a:p>
          <a:p>
            <a:r>
              <a:rPr lang="en-US" dirty="0"/>
              <a:t>Monitor spend</a:t>
            </a:r>
          </a:p>
          <a:p>
            <a:r>
              <a:rPr lang="en-US" dirty="0"/>
              <a:t>Report on spend</a:t>
            </a:r>
          </a:p>
          <a:p>
            <a:r>
              <a:rPr lang="en-US" dirty="0"/>
              <a:t>Utilize Log Search query functions</a:t>
            </a:r>
          </a:p>
          <a:p>
            <a:r>
              <a:rPr lang="en-US" dirty="0"/>
              <a:t>View alerts in Log Analytics</a:t>
            </a:r>
          </a:p>
        </p:txBody>
      </p:sp>
    </p:spTree>
    <p:extLst>
      <p:ext uri="{BB962C8B-B14F-4D97-AF65-F5344CB8AC3E}">
        <p14:creationId xmlns:p14="http://schemas.microsoft.com/office/powerpoint/2010/main" val="6497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Azure policies for resource groups</a:t>
            </a:r>
          </a:p>
          <a:p>
            <a:r>
              <a:rPr lang="en-US" dirty="0"/>
              <a:t>Configure resource locks</a:t>
            </a:r>
          </a:p>
          <a:p>
            <a:r>
              <a:rPr lang="en-US" dirty="0"/>
              <a:t>Configure resource policies</a:t>
            </a:r>
          </a:p>
          <a:p>
            <a:r>
              <a:rPr lang="en-US" dirty="0"/>
              <a:t>Identify auditing requirements</a:t>
            </a:r>
          </a:p>
          <a:p>
            <a:r>
              <a:rPr lang="en-US" dirty="0"/>
              <a:t>Implement and set tagging on resource groups</a:t>
            </a:r>
          </a:p>
          <a:p>
            <a:r>
              <a:rPr lang="en-US" dirty="0"/>
              <a:t>Move resources across resource groups</a:t>
            </a:r>
          </a:p>
          <a:p>
            <a:r>
              <a:rPr lang="en-US" dirty="0"/>
              <a:t>Remove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355196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Role-Based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role</a:t>
            </a:r>
          </a:p>
          <a:p>
            <a:r>
              <a:rPr lang="en-US" dirty="0"/>
              <a:t>Configure access to Azure resources by assigning roles</a:t>
            </a:r>
          </a:p>
          <a:p>
            <a:r>
              <a:rPr lang="en-US" dirty="0"/>
              <a:t>Configure management access to Azure, troubleshoot RBAC, implement RBAC policies, assign RBAC Roles</a:t>
            </a:r>
          </a:p>
        </p:txBody>
      </p:sp>
    </p:spTree>
    <p:extLst>
      <p:ext uri="{BB962C8B-B14F-4D97-AF65-F5344CB8AC3E}">
        <p14:creationId xmlns:p14="http://schemas.microsoft.com/office/powerpoint/2010/main" val="289095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142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Storage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storage account</a:t>
            </a:r>
          </a:p>
          <a:p>
            <a:r>
              <a:rPr lang="en-US" dirty="0"/>
              <a:t>Configure network access to the storage account</a:t>
            </a:r>
          </a:p>
          <a:p>
            <a:r>
              <a:rPr lang="en-US" dirty="0"/>
              <a:t>Generate a shared access signature</a:t>
            </a:r>
          </a:p>
          <a:p>
            <a:r>
              <a:rPr lang="en-US" dirty="0"/>
              <a:t>Install and use Azure Storage Explorer</a:t>
            </a:r>
          </a:p>
          <a:p>
            <a:r>
              <a:rPr lang="en-US" dirty="0"/>
              <a:t>Manage access keys</a:t>
            </a:r>
          </a:p>
          <a:p>
            <a:r>
              <a:rPr lang="en-US" dirty="0"/>
              <a:t>Monitor activity log by using Log Analytics</a:t>
            </a:r>
          </a:p>
          <a:p>
            <a:r>
              <a:rPr lang="en-US" dirty="0"/>
              <a:t>Implement Azure storage replication</a:t>
            </a:r>
          </a:p>
        </p:txBody>
      </p:sp>
    </p:spTree>
    <p:extLst>
      <p:ext uri="{BB962C8B-B14F-4D97-AF65-F5344CB8AC3E}">
        <p14:creationId xmlns:p14="http://schemas.microsoft.com/office/powerpoint/2010/main" val="323508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 Data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export from Azure job</a:t>
            </a:r>
          </a:p>
          <a:p>
            <a:r>
              <a:rPr lang="en-US" dirty="0"/>
              <a:t>Create an import into Azure job</a:t>
            </a:r>
          </a:p>
          <a:p>
            <a:r>
              <a:rPr lang="en-US" dirty="0"/>
              <a:t>Use Azure Data Box</a:t>
            </a:r>
          </a:p>
          <a:p>
            <a:r>
              <a:rPr lang="en-US" dirty="0"/>
              <a:t>Configure and use Azure blob storage</a:t>
            </a:r>
          </a:p>
          <a:p>
            <a:r>
              <a:rPr lang="en-US" dirty="0"/>
              <a:t>Configure Azure content delivery network (CDN) endpoints</a:t>
            </a:r>
          </a:p>
        </p:txBody>
      </p:sp>
    </p:spTree>
    <p:extLst>
      <p:ext uri="{BB962C8B-B14F-4D97-AF65-F5344CB8AC3E}">
        <p14:creationId xmlns:p14="http://schemas.microsoft.com/office/powerpoint/2010/main" val="121640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file share</a:t>
            </a:r>
          </a:p>
          <a:p>
            <a:r>
              <a:rPr lang="en-US" dirty="0"/>
              <a:t>Create Azure File Sync service</a:t>
            </a:r>
          </a:p>
          <a:p>
            <a:r>
              <a:rPr lang="en-US" dirty="0"/>
              <a:t>Create Azure sync group</a:t>
            </a:r>
          </a:p>
          <a:p>
            <a:r>
              <a:rPr lang="en-US" dirty="0"/>
              <a:t>Troubleshoot Azure File Sync</a:t>
            </a:r>
          </a:p>
        </p:txBody>
      </p:sp>
    </p:spTree>
    <p:extLst>
      <p:ext uri="{BB962C8B-B14F-4D97-AF65-F5344CB8AC3E}">
        <p14:creationId xmlns:p14="http://schemas.microsoft.com/office/powerpoint/2010/main" val="134546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and review backup reports</a:t>
            </a:r>
          </a:p>
          <a:p>
            <a:r>
              <a:rPr lang="en-US" dirty="0"/>
              <a:t>Perform backup operation</a:t>
            </a:r>
          </a:p>
          <a:p>
            <a:r>
              <a:rPr lang="en-US" dirty="0"/>
              <a:t>Create a Recovery Services Vault</a:t>
            </a:r>
          </a:p>
          <a:p>
            <a:r>
              <a:rPr lang="en-US" dirty="0"/>
              <a:t>Create and configure backup policy</a:t>
            </a:r>
          </a:p>
          <a:p>
            <a:r>
              <a:rPr lang="en-US" dirty="0"/>
              <a:t>Perform a restore operation</a:t>
            </a:r>
          </a:p>
        </p:txBody>
      </p:sp>
    </p:spTree>
    <p:extLst>
      <p:ext uri="{BB962C8B-B14F-4D97-AF65-F5344CB8AC3E}">
        <p14:creationId xmlns:p14="http://schemas.microsoft.com/office/powerpoint/2010/main" val="53995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700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high availability</a:t>
            </a:r>
          </a:p>
          <a:p>
            <a:r>
              <a:rPr lang="en-US" dirty="0"/>
              <a:t>Configure monitoring, networking, storage, and virtual machine size</a:t>
            </a:r>
          </a:p>
          <a:p>
            <a:r>
              <a:rPr lang="en-US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2359026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VM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a Azure Resource Manager (ARM) template</a:t>
            </a:r>
          </a:p>
          <a:p>
            <a:r>
              <a:rPr lang="en-US" dirty="0"/>
              <a:t>Configure the location of new VMs</a:t>
            </a:r>
          </a:p>
          <a:p>
            <a:r>
              <a:rPr lang="en-US" dirty="0"/>
              <a:t>Configure a VHD template</a:t>
            </a:r>
          </a:p>
          <a:p>
            <a:r>
              <a:rPr lang="en-US" dirty="0"/>
              <a:t>Deploy from a template</a:t>
            </a:r>
          </a:p>
          <a:p>
            <a:r>
              <a:rPr lang="en-US" dirty="0"/>
              <a:t>Save a deployment as an ARM template</a:t>
            </a:r>
          </a:p>
          <a:p>
            <a:r>
              <a:rPr lang="en-US" dirty="0"/>
              <a:t>Deploy Windows and Linux VMs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2610202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 disks</a:t>
            </a:r>
          </a:p>
          <a:p>
            <a:r>
              <a:rPr lang="en-US" dirty="0"/>
              <a:t>Add network interfaces</a:t>
            </a:r>
          </a:p>
          <a:p>
            <a:r>
              <a:rPr lang="en-US" dirty="0"/>
              <a:t>Automate configuration management by using PowerShell Desired State Configuration (DSC) and VM Agent by using custom script extensions</a:t>
            </a:r>
          </a:p>
          <a:p>
            <a:r>
              <a:rPr lang="en-US" dirty="0"/>
              <a:t>Manage VM sizes; move VMs from one resource group to another</a:t>
            </a:r>
          </a:p>
          <a:p>
            <a:r>
              <a:rPr lang="en-US" dirty="0"/>
              <a:t>Redeploy VMs</a:t>
            </a:r>
          </a:p>
        </p:txBody>
      </p:sp>
    </p:spTree>
    <p:extLst>
      <p:ext uri="{BB962C8B-B14F-4D97-AF65-F5344CB8AC3E}">
        <p14:creationId xmlns:p14="http://schemas.microsoft.com/office/powerpoint/2010/main" val="4115837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VM backup</a:t>
            </a:r>
          </a:p>
          <a:p>
            <a:r>
              <a:rPr lang="en-US" dirty="0"/>
              <a:t>Define backup policies</a:t>
            </a:r>
          </a:p>
          <a:p>
            <a:r>
              <a:rPr lang="en-US" dirty="0"/>
              <a:t>Implement backup policies</a:t>
            </a:r>
          </a:p>
          <a:p>
            <a:r>
              <a:rPr lang="en-US" dirty="0"/>
              <a:t>Perform VM restore</a:t>
            </a:r>
          </a:p>
          <a:p>
            <a:r>
              <a:rPr lang="en-US" dirty="0"/>
              <a:t>Azure Site Recovery</a:t>
            </a:r>
          </a:p>
        </p:txBody>
      </p:sp>
    </p:spTree>
    <p:extLst>
      <p:ext uri="{BB962C8B-B14F-4D97-AF65-F5344CB8AC3E}">
        <p14:creationId xmlns:p14="http://schemas.microsoft.com/office/powerpoint/2010/main" val="333604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54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private and public IP addresses, network routes, network interface, subnets, and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52996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VNet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VNET peering</a:t>
            </a:r>
          </a:p>
          <a:p>
            <a:r>
              <a:rPr lang="en-US" dirty="0"/>
              <a:t>Create and configure VNET to VNET</a:t>
            </a:r>
          </a:p>
          <a:p>
            <a:r>
              <a:rPr lang="en-US" dirty="0"/>
              <a:t>Verify virtual network connectivity</a:t>
            </a:r>
          </a:p>
          <a:p>
            <a:r>
              <a:rPr lang="en-US" dirty="0"/>
              <a:t>Create virtual network gateway</a:t>
            </a:r>
          </a:p>
        </p:txBody>
      </p:sp>
    </p:spTree>
    <p:extLst>
      <p:ext uri="{BB962C8B-B14F-4D97-AF65-F5344CB8AC3E}">
        <p14:creationId xmlns:p14="http://schemas.microsoft.com/office/powerpoint/2010/main" val="1955585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Azure DNS</a:t>
            </a:r>
          </a:p>
          <a:p>
            <a:r>
              <a:rPr lang="en-US" dirty="0"/>
              <a:t>Configure custom DNS settings</a:t>
            </a:r>
          </a:p>
          <a:p>
            <a:r>
              <a:rPr lang="en-US" dirty="0"/>
              <a:t>Configure private and public DNS zones</a:t>
            </a:r>
          </a:p>
        </p:txBody>
      </p:sp>
    </p:spTree>
    <p:extLst>
      <p:ext uri="{BB962C8B-B14F-4D97-AF65-F5344CB8AC3E}">
        <p14:creationId xmlns:p14="http://schemas.microsoft.com/office/powerpoint/2010/main" val="1764973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NSGs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security rules</a:t>
            </a:r>
          </a:p>
          <a:p>
            <a:r>
              <a:rPr lang="en-US" dirty="0"/>
              <a:t>Associate NSG to a subnet or network interface</a:t>
            </a:r>
          </a:p>
          <a:p>
            <a:r>
              <a:rPr lang="en-US" dirty="0"/>
              <a:t>Identify required ports</a:t>
            </a:r>
          </a:p>
          <a:p>
            <a:r>
              <a:rPr lang="en-US" dirty="0"/>
              <a:t>Evaluate effective security rules</a:t>
            </a:r>
          </a:p>
        </p:txBody>
      </p:sp>
    </p:spTree>
    <p:extLst>
      <p:ext uri="{BB962C8B-B14F-4D97-AF65-F5344CB8AC3E}">
        <p14:creationId xmlns:p14="http://schemas.microsoft.com/office/powerpoint/2010/main" val="187729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internal load balancer, configure load balancing rules, configure public load balancer, troubleshoot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65363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 (Important!)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309557" y="2110085"/>
              <a:ext cx="852489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http://timw.info/admincrashcourse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and Troubleshoot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on-premises connectivity, use Network resource monitoring, use Network Watcher, troubleshoot external networking, troubleshoot virtual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1355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Hybrid Cloud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Azure VPN Gateway, create and configure site to site VPN, configure Express Route, verify on premises connectivity, troubleshoot on premises connectivity with Azure</a:t>
            </a:r>
          </a:p>
        </p:txBody>
      </p:sp>
    </p:spTree>
    <p:extLst>
      <p:ext uri="{BB962C8B-B14F-4D97-AF65-F5344CB8AC3E}">
        <p14:creationId xmlns:p14="http://schemas.microsoft.com/office/powerpoint/2010/main" val="14654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 domains</a:t>
            </a:r>
          </a:p>
          <a:p>
            <a:r>
              <a:rPr lang="en-US" dirty="0"/>
              <a:t>Azure AD Join</a:t>
            </a:r>
          </a:p>
          <a:p>
            <a:r>
              <a:rPr lang="en-US" dirty="0"/>
              <a:t>Configure self-service password reset</a:t>
            </a:r>
          </a:p>
          <a:p>
            <a:r>
              <a:rPr lang="en-US" dirty="0"/>
              <a:t>Manage multiple directories</a:t>
            </a:r>
          </a:p>
        </p:txBody>
      </p:sp>
    </p:spTree>
    <p:extLst>
      <p:ext uri="{BB962C8B-B14F-4D97-AF65-F5344CB8AC3E}">
        <p14:creationId xmlns:p14="http://schemas.microsoft.com/office/powerpoint/2010/main" val="1928108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users and groups</a:t>
            </a:r>
          </a:p>
          <a:p>
            <a:r>
              <a:rPr lang="en-US" dirty="0"/>
              <a:t>Manage user and group properties</a:t>
            </a:r>
          </a:p>
          <a:p>
            <a:r>
              <a:rPr lang="en-US" dirty="0"/>
              <a:t>Manage device settings</a:t>
            </a:r>
          </a:p>
          <a:p>
            <a:r>
              <a:rPr lang="en-US" dirty="0"/>
              <a:t>Perform bulk user updates</a:t>
            </a:r>
          </a:p>
          <a:p>
            <a:r>
              <a:rPr lang="en-US" dirty="0"/>
              <a:t>Manage guest accounts</a:t>
            </a:r>
          </a:p>
        </p:txBody>
      </p:sp>
    </p:spTree>
    <p:extLst>
      <p:ext uri="{BB962C8B-B14F-4D97-AF65-F5344CB8AC3E}">
        <p14:creationId xmlns:p14="http://schemas.microsoft.com/office/powerpoint/2010/main" val="882901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Hybrid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Azure AD Connect, including password hash and pass-through synchronization</a:t>
            </a:r>
          </a:p>
          <a:p>
            <a:r>
              <a:rPr lang="en-US" dirty="0"/>
              <a:t>Use Azure AD Connect to configure federation with on-premises Active Directory Domain Services (AD DS)</a:t>
            </a:r>
          </a:p>
          <a:p>
            <a:r>
              <a:rPr lang="en-US" dirty="0"/>
              <a:t>Manage Azure AD Connect</a:t>
            </a:r>
          </a:p>
          <a:p>
            <a:r>
              <a:rPr lang="en-US" dirty="0"/>
              <a:t>Manage password sync and password writeback</a:t>
            </a:r>
          </a:p>
        </p:txBody>
      </p:sp>
    </p:spTree>
    <p:extLst>
      <p:ext uri="{BB962C8B-B14F-4D97-AF65-F5344CB8AC3E}">
        <p14:creationId xmlns:p14="http://schemas.microsoft.com/office/powerpoint/2010/main" val="4091650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user accounts for MFA, enable MFA by using bulk update, configure fraud alerts, configure bypass options, configure Trusted IPs, configure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485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5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33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703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Hands-On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2466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Test-Taking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81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Certification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176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471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3677710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BCDD-8979-45F3-B3CE-A1E5AC52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34" y="661869"/>
            <a:ext cx="5766931" cy="38575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836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Two-Part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FBA6D-556A-4E78-BEFE-C07C629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7" y="1160866"/>
            <a:ext cx="8604265" cy="26648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952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33C62-603F-4642-B5EA-9D523DD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7" y="704193"/>
            <a:ext cx="4392945" cy="38488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360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administrator permissions</a:t>
            </a:r>
          </a:p>
          <a:p>
            <a:r>
              <a:rPr lang="en-US" dirty="0"/>
              <a:t>Configure cost center quotas and tagging</a:t>
            </a:r>
          </a:p>
          <a:p>
            <a:r>
              <a:rPr lang="en-US" dirty="0"/>
              <a:t>Configure Azure subscription policies at the Azure subscription level</a:t>
            </a:r>
          </a:p>
        </p:txBody>
      </p:sp>
    </p:spTree>
    <p:extLst>
      <p:ext uri="{BB962C8B-B14F-4D97-AF65-F5344CB8AC3E}">
        <p14:creationId xmlns:p14="http://schemas.microsoft.com/office/powerpoint/2010/main" val="303991539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491</TotalTime>
  <Words>1314</Words>
  <Application>Microsoft Office PowerPoint</Application>
  <PresentationFormat>On-screen Show (16:9)</PresentationFormat>
  <Paragraphs>267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Gotham Medium</vt:lpstr>
      <vt:lpstr>Standard_LiveLessons_2017</vt:lpstr>
      <vt:lpstr>Exam AZ-103: Microsoft Azure Administrator Crash Course</vt:lpstr>
      <vt:lpstr>Day 1 of 2 Agenda</vt:lpstr>
      <vt:lpstr>Day 2 of 2 Agenda</vt:lpstr>
      <vt:lpstr>Course Materials (Important!)</vt:lpstr>
      <vt:lpstr>Microsoft Role-Based Certifications</vt:lpstr>
      <vt:lpstr>Tim's Cert Study Pyramid</vt:lpstr>
      <vt:lpstr>Module 1: Manage Azure Subscriptions and Resources </vt:lpstr>
      <vt:lpstr>Module 1 Learning Objectives</vt:lpstr>
      <vt:lpstr>Manage Azure Subscriptions</vt:lpstr>
      <vt:lpstr>Analyze Resource Utilization</vt:lpstr>
      <vt:lpstr>Analyze Resource Utilization, Cont’d</vt:lpstr>
      <vt:lpstr>Manage Resource Groups</vt:lpstr>
      <vt:lpstr>Manage Role-Based Access Control</vt:lpstr>
      <vt:lpstr>Module 1 Demo</vt:lpstr>
      <vt:lpstr>Module 1 Summary</vt:lpstr>
      <vt:lpstr>Module 2: Implement and Manage Storage </vt:lpstr>
      <vt:lpstr>Module 2 Learning Objectives</vt:lpstr>
      <vt:lpstr>Create Storage Accounts</vt:lpstr>
      <vt:lpstr>Import and Export Data to Azure</vt:lpstr>
      <vt:lpstr>Configure Azure Files</vt:lpstr>
      <vt:lpstr>Implement Azure Backup</vt:lpstr>
      <vt:lpstr>Module 2 Summary</vt:lpstr>
      <vt:lpstr>Module 2 Demo</vt:lpstr>
      <vt:lpstr>Module 3: Deploy and Manage Virtual Machines </vt:lpstr>
      <vt:lpstr>Module 3 Learning Objectives</vt:lpstr>
      <vt:lpstr>Create and Configure a VM</vt:lpstr>
      <vt:lpstr>Automate VM Deployment</vt:lpstr>
      <vt:lpstr>Manage Azure VM Configuration</vt:lpstr>
      <vt:lpstr>Manage Azure VM Backup</vt:lpstr>
      <vt:lpstr>Module 3 Demo</vt:lpstr>
      <vt:lpstr>Module 3 Summary</vt:lpstr>
      <vt:lpstr>Module 4: Configure and Manage Virtual Networks </vt:lpstr>
      <vt:lpstr>Module 4 Learning Objectives</vt:lpstr>
      <vt:lpstr>Module 4 Learning Objectives (Cont’d)</vt:lpstr>
      <vt:lpstr>Implement Virtual Networks</vt:lpstr>
      <vt:lpstr>Define VNet Connectivity</vt:lpstr>
      <vt:lpstr>Configure Name Resolution</vt:lpstr>
      <vt:lpstr>Create and Configure NSGs</vt:lpstr>
      <vt:lpstr>Implement Azure Load Balancer</vt:lpstr>
      <vt:lpstr>Monitor and Troubleshoot Networking</vt:lpstr>
      <vt:lpstr>Create a Hybrid Cloud Network</vt:lpstr>
      <vt:lpstr>Module 4 Demo</vt:lpstr>
      <vt:lpstr>Module 4 Summary</vt:lpstr>
      <vt:lpstr>Module 5: Manage Identities </vt:lpstr>
      <vt:lpstr>Module 5 Learning Objectives</vt:lpstr>
      <vt:lpstr>Manage Azure Active Directory</vt:lpstr>
      <vt:lpstr>Manage Azure AD Objects</vt:lpstr>
      <vt:lpstr>Implement Hybrid Identities</vt:lpstr>
      <vt:lpstr>Implement MFA</vt:lpstr>
      <vt:lpstr>Module 5 Demo</vt:lpstr>
      <vt:lpstr>Module 5 Summary</vt:lpstr>
      <vt:lpstr>Module 6: Exam AZ-103 Study Strategy  </vt:lpstr>
      <vt:lpstr>Module 6 Learning Objectives</vt:lpstr>
      <vt:lpstr>Master the Concepts</vt:lpstr>
      <vt:lpstr>Master the Hands-On Skills</vt:lpstr>
      <vt:lpstr>Master the Test-Taking Skills</vt:lpstr>
      <vt:lpstr>Understand the Certification Workflow</vt:lpstr>
      <vt:lpstr>Module 6 Demo</vt:lpstr>
      <vt:lpstr>Module 6 Summary</vt:lpstr>
      <vt:lpstr>Exam AZ-103 Item Types </vt:lpstr>
      <vt:lpstr>Single-Answer Multiple Choice</vt:lpstr>
      <vt:lpstr>Multiple-Answer Multiple Choice</vt:lpstr>
      <vt:lpstr>Repeated Scenario</vt:lpstr>
      <vt:lpstr>Select and Place</vt:lpstr>
      <vt:lpstr>Build List and Reorder</vt:lpstr>
      <vt:lpstr>Hot Area</vt:lpstr>
      <vt:lpstr>Active Screen</vt:lpstr>
      <vt:lpstr>Case Study</vt:lpstr>
      <vt:lpstr>Statement / Code Analysis</vt:lpstr>
      <vt:lpstr>Two-Part Analysis</vt:lpstr>
      <vt:lpstr>Statement Completion</vt:lpstr>
      <vt:lpstr>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91</cp:revision>
  <dcterms:created xsi:type="dcterms:W3CDTF">2015-09-28T19:52:00Z</dcterms:created>
  <dcterms:modified xsi:type="dcterms:W3CDTF">2019-06-12T13:59:08Z</dcterms:modified>
</cp:coreProperties>
</file>